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9" r:id="rId2"/>
    <p:sldId id="260"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61"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7" autoAdjust="0"/>
  </p:normalViewPr>
  <p:slideViewPr>
    <p:cSldViewPr>
      <p:cViewPr varScale="1">
        <p:scale>
          <a:sx n="73" d="100"/>
          <a:sy n="73" d="100"/>
        </p:scale>
        <p:origin x="13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18.03.2020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a:t>
            </a:r>
            <a:r>
              <a:rPr lang="tr-TR" altLang="tr-TR" sz="3200" b="1" dirty="0" err="1" smtClean="0"/>
              <a:t>veTanıtım</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204 Kamuoyu ve Pazar Araştırmaları</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Burcu ALTIPARMAK</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047383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2800" b="1" dirty="0" smtClean="0"/>
              <a:t>Kamuoyu ve Pazar Araştırmalarında Örneklem</a:t>
            </a:r>
            <a:endParaRPr lang="tr-TR" altLang="tr-TR" sz="2800" b="1"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Hafta-7</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204 Kamuoyu ve Pazar Araştırmaları</a:t>
            </a:r>
            <a:endParaRPr lang="tr-TR" altLang="tr-TR" sz="3200" i="1" dirty="0"/>
          </a:p>
        </p:txBody>
      </p:sp>
    </p:spTree>
    <p:extLst>
      <p:ext uri="{BB962C8B-B14F-4D97-AF65-F5344CB8AC3E}">
        <p14:creationId xmlns:p14="http://schemas.microsoft.com/office/powerpoint/2010/main" val="390391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66093" y="1954530"/>
            <a:ext cx="7362367" cy="3336137"/>
          </a:xfrm>
        </p:spPr>
        <p:txBody>
          <a:bodyPr>
            <a:normAutofit/>
          </a:bodyPr>
          <a:lstStyle/>
          <a:p>
            <a:r>
              <a:rPr lang="tr-TR" sz="1800" b="1" dirty="0"/>
              <a:t>Kamuoyu araştırmalarında bilimselliği sağlamak için örneklem kullanılır.</a:t>
            </a:r>
          </a:p>
          <a:p>
            <a:r>
              <a:rPr lang="tr-TR" sz="1800" b="1" dirty="0"/>
              <a:t>Bilimselliği sağlamak için örneklem seçimi ve belirlenmesi kesin, doğru ve tarafsız bir yöntemle yapılmalıdır.</a:t>
            </a:r>
          </a:p>
          <a:p>
            <a:pPr lvl="2"/>
            <a:r>
              <a:rPr lang="tr-TR" sz="1800" b="1" dirty="0"/>
              <a:t>Tarafsızlık, örneklemin evreni tam olarak temsil etmesi anlamını taşımaktadır. Yani evreni oluşturan her bir bireyin örneklem seçilme şansı eşit olmalıdır.</a:t>
            </a:r>
          </a:p>
        </p:txBody>
      </p:sp>
    </p:spTree>
    <p:extLst>
      <p:ext uri="{BB962C8B-B14F-4D97-AF65-F5344CB8AC3E}">
        <p14:creationId xmlns:p14="http://schemas.microsoft.com/office/powerpoint/2010/main" val="488169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325333"/>
            <a:ext cx="6683765" cy="513139"/>
          </a:xfrm>
        </p:spPr>
        <p:txBody>
          <a:bodyPr/>
          <a:lstStyle/>
          <a:p>
            <a:r>
              <a:rPr lang="tr-TR" dirty="0"/>
              <a:t>Örneklemin Amacı</a:t>
            </a:r>
          </a:p>
        </p:txBody>
      </p:sp>
      <p:sp>
        <p:nvSpPr>
          <p:cNvPr id="3" name="İçerik Yer Tutucusu 2"/>
          <p:cNvSpPr>
            <a:spLocks noGrp="1"/>
          </p:cNvSpPr>
          <p:nvPr>
            <p:ph idx="1"/>
          </p:nvPr>
        </p:nvSpPr>
        <p:spPr>
          <a:xfrm>
            <a:off x="1941909" y="2070589"/>
            <a:ext cx="6686550" cy="3220078"/>
          </a:xfrm>
        </p:spPr>
        <p:txBody>
          <a:bodyPr>
            <a:noAutofit/>
          </a:bodyPr>
          <a:lstStyle/>
          <a:p>
            <a:r>
              <a:rPr lang="tr-TR" sz="1800" b="1" dirty="0"/>
              <a:t>Örneklemin amacı, bir grubun bütün üyeleriyle konuşma fırsatı ve imkanı olmadığında, bu grubun taşıdığı genel düşünceleri, inançları, tutumları yansıtacak daha küçük bir grup oluşturmaktır. </a:t>
            </a:r>
          </a:p>
          <a:p>
            <a:endParaRPr lang="tr-TR" sz="1800" b="1" dirty="0"/>
          </a:p>
          <a:p>
            <a:r>
              <a:rPr lang="tr-TR" sz="1800" b="1" dirty="0"/>
              <a:t>Kamuoyu araştırması konusuyla ilgili büyük bir gruptan daha küçük bir grup oluşturmaktır. </a:t>
            </a:r>
          </a:p>
          <a:p>
            <a:endParaRPr lang="tr-TR" sz="1800" b="1" dirty="0"/>
          </a:p>
          <a:p>
            <a:r>
              <a:rPr lang="tr-TR" sz="1800" b="1" dirty="0"/>
              <a:t>Küçük grubun görüşlerini büyük gruba genellemek için uygulanır. </a:t>
            </a:r>
          </a:p>
        </p:txBody>
      </p:sp>
    </p:spTree>
    <p:extLst>
      <p:ext uri="{BB962C8B-B14F-4D97-AF65-F5344CB8AC3E}">
        <p14:creationId xmlns:p14="http://schemas.microsoft.com/office/powerpoint/2010/main" val="2271611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7659" y="1325332"/>
            <a:ext cx="7140800" cy="960668"/>
          </a:xfrm>
        </p:spPr>
        <p:txBody>
          <a:bodyPr/>
          <a:lstStyle/>
          <a:p>
            <a:r>
              <a:rPr lang="tr-TR" dirty="0"/>
              <a:t>Örneklem Tanımlanırken Önemli Noktalar</a:t>
            </a:r>
          </a:p>
        </p:txBody>
      </p:sp>
      <p:sp>
        <p:nvSpPr>
          <p:cNvPr id="3" name="İçerik Yer Tutucusu 2"/>
          <p:cNvSpPr>
            <a:spLocks noGrp="1"/>
          </p:cNvSpPr>
          <p:nvPr>
            <p:ph idx="1"/>
          </p:nvPr>
        </p:nvSpPr>
        <p:spPr/>
        <p:txBody>
          <a:bodyPr>
            <a:normAutofit/>
          </a:bodyPr>
          <a:lstStyle/>
          <a:p>
            <a:r>
              <a:rPr lang="tr-TR" sz="1800" b="1" dirty="0"/>
              <a:t>Anket Tarihi</a:t>
            </a:r>
          </a:p>
          <a:p>
            <a:r>
              <a:rPr lang="tr-TR" sz="1800" b="1" dirty="0"/>
              <a:t>Görüşme Şekli</a:t>
            </a:r>
          </a:p>
          <a:p>
            <a:r>
              <a:rPr lang="tr-TR" sz="1800" b="1" dirty="0"/>
              <a:t>Örneklem Genişliği</a:t>
            </a:r>
          </a:p>
          <a:p>
            <a:r>
              <a:rPr lang="tr-TR" sz="1800" b="1" dirty="0"/>
              <a:t>Hata Sınırı</a:t>
            </a:r>
          </a:p>
          <a:p>
            <a:r>
              <a:rPr lang="tr-TR" sz="1800" b="1" dirty="0"/>
              <a:t>Hatanın Hesaplandığı güven aralığı</a:t>
            </a:r>
          </a:p>
          <a:p>
            <a:r>
              <a:rPr lang="tr-TR" sz="1800" b="1" dirty="0"/>
              <a:t>Örnekleme esas olan nüfus  </a:t>
            </a:r>
          </a:p>
        </p:txBody>
      </p:sp>
    </p:spTree>
    <p:extLst>
      <p:ext uri="{BB962C8B-B14F-4D97-AF65-F5344CB8AC3E}">
        <p14:creationId xmlns:p14="http://schemas.microsoft.com/office/powerpoint/2010/main" val="262927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026063"/>
            <a:ext cx="6683765" cy="759656"/>
          </a:xfrm>
        </p:spPr>
        <p:txBody>
          <a:bodyPr>
            <a:normAutofit fontScale="90000"/>
          </a:bodyPr>
          <a:lstStyle/>
          <a:p>
            <a:pPr algn="ctr"/>
            <a:r>
              <a:rPr lang="tr-TR" dirty="0"/>
              <a:t>Örneklem Çatısı</a:t>
            </a:r>
          </a:p>
        </p:txBody>
      </p:sp>
      <p:sp>
        <p:nvSpPr>
          <p:cNvPr id="3" name="İçerik Yer Tutucusu 2"/>
          <p:cNvSpPr>
            <a:spLocks noGrp="1"/>
          </p:cNvSpPr>
          <p:nvPr>
            <p:ph idx="1"/>
          </p:nvPr>
        </p:nvSpPr>
        <p:spPr>
          <a:xfrm>
            <a:off x="1181687" y="1951013"/>
            <a:ext cx="7362367" cy="3759590"/>
          </a:xfrm>
        </p:spPr>
        <p:txBody>
          <a:bodyPr>
            <a:normAutofit/>
          </a:bodyPr>
          <a:lstStyle/>
          <a:p>
            <a:r>
              <a:rPr lang="tr-TR" sz="1800" b="1" dirty="0"/>
              <a:t>Örneklem çatısı örneklemin elde edildiği listedir.</a:t>
            </a:r>
          </a:p>
          <a:p>
            <a:r>
              <a:rPr lang="tr-TR" sz="1800" b="1" dirty="0"/>
              <a:t>Araştırmaya konu olan nüfus ve popülasyondur.</a:t>
            </a:r>
          </a:p>
          <a:p>
            <a:r>
              <a:rPr lang="tr-TR" sz="1800" b="1" dirty="0"/>
              <a:t>Örneklem çatısı, coğrafik, sosyal, siyasal, demografik özelliklerle tanımlanırlar.</a:t>
            </a:r>
          </a:p>
          <a:p>
            <a:pPr lvl="2"/>
            <a:r>
              <a:rPr lang="tr-TR" sz="1800" b="1" dirty="0"/>
              <a:t>Bütün zihinsel engelliler (sosyal)</a:t>
            </a:r>
          </a:p>
          <a:p>
            <a:pPr lvl="2"/>
            <a:r>
              <a:rPr lang="tr-TR" sz="1800" b="1" dirty="0"/>
              <a:t>Bütün seçmenler (siyasal)</a:t>
            </a:r>
          </a:p>
          <a:p>
            <a:pPr lvl="2"/>
            <a:r>
              <a:rPr lang="tr-TR" sz="1800" b="1" dirty="0"/>
              <a:t>Bütün İstanbullular (coğrafik)</a:t>
            </a:r>
          </a:p>
          <a:p>
            <a:pPr lvl="2"/>
            <a:r>
              <a:rPr lang="tr-TR" sz="1800" b="1" dirty="0"/>
              <a:t>Bütün kadınlar (demografik)</a:t>
            </a:r>
          </a:p>
          <a:p>
            <a:pPr marL="685800" lvl="2" indent="0">
              <a:buNone/>
            </a:pPr>
            <a:endParaRPr lang="tr-TR" sz="1800" b="1" dirty="0"/>
          </a:p>
          <a:p>
            <a:pPr marL="685800" lvl="2" indent="0">
              <a:buNone/>
            </a:pPr>
            <a:r>
              <a:rPr lang="tr-TR" sz="1800" b="1" dirty="0"/>
              <a:t>Örneklem çatısı, olabildiğince spesifik ve açık olmalıdır.</a:t>
            </a:r>
          </a:p>
        </p:txBody>
      </p:sp>
    </p:spTree>
    <p:extLst>
      <p:ext uri="{BB962C8B-B14F-4D97-AF65-F5344CB8AC3E}">
        <p14:creationId xmlns:p14="http://schemas.microsoft.com/office/powerpoint/2010/main" val="1842370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325332"/>
            <a:ext cx="6683765" cy="618647"/>
          </a:xfrm>
        </p:spPr>
        <p:txBody>
          <a:bodyPr/>
          <a:lstStyle/>
          <a:p>
            <a:pPr algn="ctr"/>
            <a:r>
              <a:rPr lang="tr-TR" dirty="0"/>
              <a:t>KATMANLI ÖRNEKLEM</a:t>
            </a:r>
          </a:p>
        </p:txBody>
      </p:sp>
      <p:sp>
        <p:nvSpPr>
          <p:cNvPr id="3" name="İçerik Yer Tutucusu 2"/>
          <p:cNvSpPr>
            <a:spLocks noGrp="1"/>
          </p:cNvSpPr>
          <p:nvPr>
            <p:ph idx="1"/>
          </p:nvPr>
        </p:nvSpPr>
        <p:spPr>
          <a:xfrm>
            <a:off x="1941909" y="2017834"/>
            <a:ext cx="6686550" cy="3682219"/>
          </a:xfrm>
        </p:spPr>
        <p:txBody>
          <a:bodyPr>
            <a:normAutofit/>
          </a:bodyPr>
          <a:lstStyle/>
          <a:p>
            <a:r>
              <a:rPr lang="tr-TR" sz="1800" b="1" dirty="0"/>
              <a:t>Örneklem belirlenmeden önce popülasyonun içinden önce alt gruplar oluşturulur.</a:t>
            </a:r>
          </a:p>
          <a:p>
            <a:r>
              <a:rPr lang="tr-TR" sz="1800" b="1" dirty="0"/>
              <a:t>Her bir alt gruptan orantılı olarak küçük örneklemler alınır.</a:t>
            </a:r>
          </a:p>
          <a:p>
            <a:endParaRPr lang="tr-TR" sz="1800" b="1" dirty="0"/>
          </a:p>
          <a:p>
            <a:r>
              <a:rPr lang="tr-TR" sz="1800" b="1" dirty="0"/>
              <a:t>Coğrafi bölgelere göre gruplandırma buna en iyi örnektir. Bölgelerin nüfus yoğunluğuyla doğru orantılı bir şekilde her bir bölgeden örneklem oluşturularak anketler uygulanabilir.</a:t>
            </a:r>
          </a:p>
          <a:p>
            <a:endParaRPr lang="tr-TR" sz="1800" b="1" dirty="0"/>
          </a:p>
          <a:p>
            <a:pPr lvl="8"/>
            <a:r>
              <a:rPr lang="tr-TR" sz="1350" b="1" dirty="0"/>
              <a:t>Sayfa 88’de örnek</a:t>
            </a:r>
          </a:p>
        </p:txBody>
      </p:sp>
    </p:spTree>
    <p:extLst>
      <p:ext uri="{BB962C8B-B14F-4D97-AF65-F5344CB8AC3E}">
        <p14:creationId xmlns:p14="http://schemas.microsoft.com/office/powerpoint/2010/main" val="680372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Örneklem Genişliğini Etkileyen Unsurlar</a:t>
            </a:r>
          </a:p>
        </p:txBody>
      </p:sp>
      <p:sp>
        <p:nvSpPr>
          <p:cNvPr id="3" name="İçerik Yer Tutucusu 2"/>
          <p:cNvSpPr>
            <a:spLocks noGrp="1"/>
          </p:cNvSpPr>
          <p:nvPr>
            <p:ph idx="1"/>
          </p:nvPr>
        </p:nvSpPr>
        <p:spPr/>
        <p:txBody>
          <a:bodyPr>
            <a:normAutofit/>
          </a:bodyPr>
          <a:lstStyle/>
          <a:p>
            <a:r>
              <a:rPr lang="tr-TR" sz="1800" b="1" dirty="0"/>
              <a:t>İstenen doğruluk (Örneklemin geniş olması doğruluk oranını arttırır.</a:t>
            </a:r>
          </a:p>
          <a:p>
            <a:r>
              <a:rPr lang="tr-TR" sz="1800" b="1" dirty="0"/>
              <a:t>Kullanılabilir telefonların ve anketörlerin sayısı</a:t>
            </a:r>
          </a:p>
          <a:p>
            <a:r>
              <a:rPr lang="tr-TR" sz="1800" b="1" dirty="0"/>
              <a:t>Araştırma bedeli</a:t>
            </a:r>
          </a:p>
          <a:p>
            <a:r>
              <a:rPr lang="tr-TR" sz="1800" b="1" dirty="0"/>
              <a:t>İlgili alt grupların sayısı ve genişliği</a:t>
            </a:r>
          </a:p>
          <a:p>
            <a:r>
              <a:rPr lang="tr-TR" sz="1800" b="1" dirty="0"/>
              <a:t>Popülasyonun homojenliği</a:t>
            </a:r>
          </a:p>
          <a:p>
            <a:r>
              <a:rPr lang="tr-TR" sz="1800" b="1" dirty="0"/>
              <a:t>Amacınız</a:t>
            </a:r>
          </a:p>
        </p:txBody>
      </p:sp>
    </p:spTree>
    <p:extLst>
      <p:ext uri="{BB962C8B-B14F-4D97-AF65-F5344CB8AC3E}">
        <p14:creationId xmlns:p14="http://schemas.microsoft.com/office/powerpoint/2010/main" val="5011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Örneklem Belirleme Yöntemleri</a:t>
            </a:r>
          </a:p>
        </p:txBody>
      </p:sp>
      <p:sp>
        <p:nvSpPr>
          <p:cNvPr id="3" name="İçerik Yer Tutucusu 2"/>
          <p:cNvSpPr>
            <a:spLocks noGrp="1"/>
          </p:cNvSpPr>
          <p:nvPr>
            <p:ph idx="1"/>
          </p:nvPr>
        </p:nvSpPr>
        <p:spPr/>
        <p:txBody>
          <a:bodyPr/>
          <a:lstStyle/>
          <a:p>
            <a:pPr marL="0" indent="0">
              <a:buNone/>
            </a:pPr>
            <a:endParaRPr lang="tr-TR" sz="1800" b="1" dirty="0"/>
          </a:p>
          <a:p>
            <a:pPr algn="just"/>
            <a:r>
              <a:rPr lang="tr-TR" sz="1800" b="1" dirty="0"/>
              <a:t>Tesadüfi Başlama</a:t>
            </a:r>
          </a:p>
          <a:p>
            <a:r>
              <a:rPr lang="tr-TR" sz="1800" b="1" dirty="0"/>
              <a:t>Olasılığa Dayalı Örneklem Seçimi</a:t>
            </a:r>
          </a:p>
          <a:p>
            <a:r>
              <a:rPr lang="tr-TR" sz="1800" b="1" dirty="0" err="1"/>
              <a:t>Olasılğa</a:t>
            </a:r>
            <a:r>
              <a:rPr lang="tr-TR" sz="1800" b="1" dirty="0"/>
              <a:t> Dayalı Olmayan Örneklem Seçimi</a:t>
            </a:r>
          </a:p>
          <a:p>
            <a:r>
              <a:rPr lang="tr-TR" sz="1800" b="1" dirty="0"/>
              <a:t>Gelişigüzel Örneklem</a:t>
            </a:r>
          </a:p>
          <a:p>
            <a:r>
              <a:rPr lang="tr-TR" sz="1800" b="1" dirty="0" err="1"/>
              <a:t>Amaçsal</a:t>
            </a:r>
            <a:r>
              <a:rPr lang="tr-TR" sz="1800" b="1" dirty="0"/>
              <a:t> </a:t>
            </a:r>
            <a:r>
              <a:rPr lang="tr-TR" sz="1800" b="1" dirty="0" err="1"/>
              <a:t>Örnklem</a:t>
            </a:r>
            <a:endParaRPr lang="tr-TR" sz="1800" b="1" dirty="0"/>
          </a:p>
          <a:p>
            <a:endParaRPr lang="tr-TR" dirty="0"/>
          </a:p>
        </p:txBody>
      </p:sp>
    </p:spTree>
    <p:extLst>
      <p:ext uri="{BB962C8B-B14F-4D97-AF65-F5344CB8AC3E}">
        <p14:creationId xmlns:p14="http://schemas.microsoft.com/office/powerpoint/2010/main" val="1498780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Tesadüfi Başlama</a:t>
            </a:r>
          </a:p>
        </p:txBody>
      </p:sp>
      <p:sp>
        <p:nvSpPr>
          <p:cNvPr id="3" name="İçerik Yer Tutucusu 2"/>
          <p:cNvSpPr>
            <a:spLocks noGrp="1"/>
          </p:cNvSpPr>
          <p:nvPr>
            <p:ph idx="1"/>
          </p:nvPr>
        </p:nvSpPr>
        <p:spPr>
          <a:xfrm>
            <a:off x="1941909" y="2457450"/>
            <a:ext cx="6686550" cy="3253154"/>
          </a:xfrm>
        </p:spPr>
        <p:txBody>
          <a:bodyPr>
            <a:normAutofit/>
          </a:bodyPr>
          <a:lstStyle/>
          <a:p>
            <a:r>
              <a:rPr lang="tr-TR" sz="1800" b="1" dirty="0"/>
              <a:t>İlk isim belirlenmeden önce rastgele bir numara belirlenir. (Örneğin 1-50 arası, 9 numara seçilir.)</a:t>
            </a:r>
          </a:p>
          <a:p>
            <a:r>
              <a:rPr lang="tr-TR" sz="1800" b="1" dirty="0"/>
              <a:t>Listeden bu numaradaki isim ilk denek olarak seçilir. ( Yani listenin 9. sırasındaki isim)</a:t>
            </a:r>
          </a:p>
          <a:p>
            <a:endParaRPr lang="tr-TR" sz="1800" b="1" dirty="0"/>
          </a:p>
          <a:p>
            <a:r>
              <a:rPr lang="tr-TR" sz="1800" b="1" dirty="0"/>
              <a:t>Bundan sonra 9 numaradan sonraki 50. kişi, sonra ondan sonraki 50. kişi şeklinde örneklem belirlenmiş olur. </a:t>
            </a:r>
          </a:p>
          <a:p>
            <a:endParaRPr lang="tr-TR" sz="1800" b="1" dirty="0"/>
          </a:p>
          <a:p>
            <a:r>
              <a:rPr lang="tr-TR" sz="1800" b="1" dirty="0"/>
              <a:t>Yani 9., 59., 109…. Şeklinde devam eder.</a:t>
            </a:r>
          </a:p>
          <a:p>
            <a:endParaRPr lang="tr-TR" dirty="0"/>
          </a:p>
          <a:p>
            <a:endParaRPr lang="tr-TR" dirty="0"/>
          </a:p>
        </p:txBody>
      </p:sp>
    </p:spTree>
    <p:extLst>
      <p:ext uri="{BB962C8B-B14F-4D97-AF65-F5344CB8AC3E}">
        <p14:creationId xmlns:p14="http://schemas.microsoft.com/office/powerpoint/2010/main" val="3590550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Olasılığa Dayalı Örneklem Seçim </a:t>
            </a:r>
          </a:p>
        </p:txBody>
      </p:sp>
      <p:sp>
        <p:nvSpPr>
          <p:cNvPr id="3" name="İçerik Yer Tutucusu 2"/>
          <p:cNvSpPr>
            <a:spLocks noGrp="1"/>
          </p:cNvSpPr>
          <p:nvPr>
            <p:ph idx="1"/>
          </p:nvPr>
        </p:nvSpPr>
        <p:spPr/>
        <p:txBody>
          <a:bodyPr>
            <a:noAutofit/>
          </a:bodyPr>
          <a:lstStyle/>
          <a:p>
            <a:r>
              <a:rPr lang="tr-TR" sz="1800" b="1" dirty="0"/>
              <a:t>Olasılığa dayalı (temsili) örneklem, evrendeki herkesin eşit seçilme şansına sahip olduğu örneklemdir.</a:t>
            </a:r>
          </a:p>
          <a:p>
            <a:r>
              <a:rPr lang="tr-TR" sz="1800" b="1" dirty="0"/>
              <a:t> Seçimde eşit olasılık sağlamanın en kesin yolu, tesadüfî seçim yolunu kullanmaktır.</a:t>
            </a:r>
          </a:p>
          <a:p>
            <a:r>
              <a:rPr lang="tr-TR" sz="1800" b="1" dirty="0"/>
              <a:t> Bu, evrendeki herkesin adının yer aldığı bir liste oluşturmayı gerektirir.</a:t>
            </a:r>
          </a:p>
          <a:p>
            <a:r>
              <a:rPr lang="tr-TR" sz="1800" b="1" dirty="0"/>
              <a:t> Bu listeye örneklem çerçevesi adı verilir.</a:t>
            </a:r>
          </a:p>
          <a:p>
            <a:r>
              <a:rPr lang="tr-TR" sz="1800" b="1" dirty="0"/>
              <a:t> Daha sonra örneklem için gerekli sayıda örnek, bu listeden kurayla seçilir. </a:t>
            </a:r>
          </a:p>
        </p:txBody>
      </p:sp>
    </p:spTree>
    <p:extLst>
      <p:ext uri="{BB962C8B-B14F-4D97-AF65-F5344CB8AC3E}">
        <p14:creationId xmlns:p14="http://schemas.microsoft.com/office/powerpoint/2010/main" val="267667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1" y="1325332"/>
            <a:ext cx="7531179" cy="960668"/>
          </a:xfrm>
        </p:spPr>
        <p:txBody>
          <a:bodyPr/>
          <a:lstStyle/>
          <a:p>
            <a:pPr algn="ctr"/>
            <a:r>
              <a:rPr lang="tr-TR" dirty="0"/>
              <a:t>Olasılığa Dayalı Olmayan (Yargısal) Örneklem Seçimi</a:t>
            </a:r>
          </a:p>
        </p:txBody>
      </p:sp>
      <p:sp>
        <p:nvSpPr>
          <p:cNvPr id="3" name="İçerik Yer Tutucusu 2"/>
          <p:cNvSpPr>
            <a:spLocks noGrp="1"/>
          </p:cNvSpPr>
          <p:nvPr>
            <p:ph idx="1"/>
          </p:nvPr>
        </p:nvSpPr>
        <p:spPr>
          <a:xfrm>
            <a:off x="1023424" y="2457450"/>
            <a:ext cx="7605035" cy="3379763"/>
          </a:xfrm>
        </p:spPr>
        <p:txBody>
          <a:bodyPr>
            <a:normAutofit/>
          </a:bodyPr>
          <a:lstStyle/>
          <a:p>
            <a:r>
              <a:rPr lang="tr-TR" sz="1800" b="1" dirty="0"/>
              <a:t>Bir sosyal kurumun, grubun ya da küçük bir sosyal sistemin araştırıldığı durumlarda teorik olarak evrenin tamamı sonucu belirleyecek kadar önemlidir.</a:t>
            </a:r>
          </a:p>
          <a:p>
            <a:r>
              <a:rPr lang="tr-TR" sz="1800" b="1" dirty="0"/>
              <a:t> Bu nedenle evrenden bir örneklem seçmek anlamsızdır. </a:t>
            </a:r>
          </a:p>
          <a:p>
            <a:r>
              <a:rPr lang="tr-TR" sz="1800" b="1" dirty="0"/>
              <a:t>bazı durumlarda araştırma sonuçlarının daha geniş bir evrene </a:t>
            </a:r>
            <a:r>
              <a:rPr lang="tr-TR" sz="1800" b="1" dirty="0" err="1"/>
              <a:t>genellenmesi</a:t>
            </a:r>
            <a:r>
              <a:rPr lang="tr-TR" sz="1800" b="1" dirty="0"/>
              <a:t> amaçlanmaz.</a:t>
            </a:r>
          </a:p>
          <a:p>
            <a:r>
              <a:rPr lang="tr-TR" sz="1800" b="1" dirty="0"/>
              <a:t> örneğin sokak çeteleri, uyuşturucu madde bağımlıları, sokakta yaşayan insanlar gibi grupların tam olarak kaç kişiden oluştuğunun ya da özelliklerinin bilinmesi olanaklı değildir. Bu gibi evrenler için örneklem çatısı oluşturmak mümkün değildir.</a:t>
            </a:r>
          </a:p>
        </p:txBody>
      </p:sp>
    </p:spTree>
    <p:extLst>
      <p:ext uri="{BB962C8B-B14F-4D97-AF65-F5344CB8AC3E}">
        <p14:creationId xmlns:p14="http://schemas.microsoft.com/office/powerpoint/2010/main" val="357822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Gelişigüzel Örneklem</a:t>
            </a:r>
          </a:p>
        </p:txBody>
      </p:sp>
      <p:sp>
        <p:nvSpPr>
          <p:cNvPr id="3" name="İçerik Yer Tutucusu 2"/>
          <p:cNvSpPr>
            <a:spLocks noGrp="1"/>
          </p:cNvSpPr>
          <p:nvPr>
            <p:ph idx="1"/>
          </p:nvPr>
        </p:nvSpPr>
        <p:spPr>
          <a:xfrm>
            <a:off x="1150033" y="2457450"/>
            <a:ext cx="7478426" cy="3179299"/>
          </a:xfrm>
        </p:spPr>
        <p:txBody>
          <a:bodyPr>
            <a:noAutofit/>
          </a:bodyPr>
          <a:lstStyle/>
          <a:p>
            <a:r>
              <a:rPr lang="tr-TR" sz="1800" b="1" dirty="0"/>
              <a:t>Araştırmacının örneklemi hiçbir ölçüt kullanmadan seçmesinden oluşur.</a:t>
            </a:r>
          </a:p>
          <a:p>
            <a:r>
              <a:rPr lang="tr-TR" sz="1800" b="1" dirty="0"/>
              <a:t>Örneğin araştırmacı yerleşkede belirli bir yerde durup önünden geçen ilk 20 öğrenciyle görüşürse, bu örneklem gelişigüzel seçilmiş bir örneklem olacaktır.</a:t>
            </a:r>
          </a:p>
          <a:p>
            <a:r>
              <a:rPr lang="tr-TR" sz="1800" b="1" dirty="0"/>
              <a:t>Araştırmacı, bu teknikle seçilen örneklemin evreni ne derece temsil ettiği yada ne ölçüde evrenden farklılaştığını bilemez.</a:t>
            </a:r>
          </a:p>
          <a:p>
            <a:r>
              <a:rPr lang="tr-TR" sz="1800" b="1" dirty="0"/>
              <a:t> Bu örnekleme tekniğinin tipik örneği televizyonlarda sık sık görülen sokaktaki insanlarla yapılan görüşmelerdir.</a:t>
            </a:r>
          </a:p>
        </p:txBody>
      </p:sp>
    </p:spTree>
    <p:extLst>
      <p:ext uri="{BB962C8B-B14F-4D97-AF65-F5344CB8AC3E}">
        <p14:creationId xmlns:p14="http://schemas.microsoft.com/office/powerpoint/2010/main" val="3325921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Amaçsal</a:t>
            </a:r>
            <a:r>
              <a:rPr lang="tr-TR" dirty="0"/>
              <a:t> Örneklem</a:t>
            </a:r>
          </a:p>
        </p:txBody>
      </p:sp>
      <p:sp>
        <p:nvSpPr>
          <p:cNvPr id="3" name="İçerik Yer Tutucusu 2"/>
          <p:cNvSpPr>
            <a:spLocks noGrp="1"/>
          </p:cNvSpPr>
          <p:nvPr>
            <p:ph idx="1"/>
          </p:nvPr>
        </p:nvSpPr>
        <p:spPr>
          <a:xfrm>
            <a:off x="949569" y="2457450"/>
            <a:ext cx="8008034" cy="3242603"/>
          </a:xfrm>
        </p:spPr>
        <p:txBody>
          <a:bodyPr>
            <a:normAutofit/>
          </a:bodyPr>
          <a:lstStyle/>
          <a:p>
            <a:r>
              <a:rPr lang="tr-TR" sz="1800" b="1" dirty="0" err="1"/>
              <a:t>Amaçsal</a:t>
            </a:r>
            <a:r>
              <a:rPr lang="tr-TR" sz="1800" b="1" dirty="0"/>
              <a:t> örneklemede araştırmacı, evreni temsil ettiğini, evrenin tipik bir örneği olduğunu düşündüğü bir alt grubu örneklem olarak seçer.</a:t>
            </a:r>
          </a:p>
          <a:p>
            <a:r>
              <a:rPr lang="tr-TR" sz="1800" b="1" dirty="0"/>
              <a:t> Özellikle örneklem çerçevesinin belirli olmadığı ve araştırmacının evren hakkında bilgili olduğu durumlarda kullanılır.</a:t>
            </a:r>
          </a:p>
          <a:p>
            <a:r>
              <a:rPr lang="tr-TR" sz="1800" b="1" dirty="0"/>
              <a:t> Örneğin; Türkiye'de kırsal kesimin ortalama özelliklerini taşıyan bir köy, </a:t>
            </a:r>
            <a:r>
              <a:rPr lang="tr-TR" sz="1800" b="1" dirty="0" err="1"/>
              <a:t>amaçsal</a:t>
            </a:r>
            <a:r>
              <a:rPr lang="tr-TR" sz="1800" b="1" dirty="0"/>
              <a:t> örnekleme tekniğiyle seçilebilir. </a:t>
            </a:r>
          </a:p>
          <a:p>
            <a:r>
              <a:rPr lang="tr-TR" sz="1800" b="1" dirty="0"/>
              <a:t>Bu köyde yaşayanların hepsiyle görüşülebilir. </a:t>
            </a:r>
          </a:p>
          <a:p>
            <a:r>
              <a:rPr lang="tr-TR" sz="1800" b="1" dirty="0"/>
              <a:t>Bunun yanında, örneklem seçiminde ikinci bir alt örnekleme yapılarak seçilen köy içinden sadece belirli ailelerle de görüşülebilir</a:t>
            </a:r>
          </a:p>
        </p:txBody>
      </p:sp>
    </p:spTree>
    <p:extLst>
      <p:ext uri="{BB962C8B-B14F-4D97-AF65-F5344CB8AC3E}">
        <p14:creationId xmlns:p14="http://schemas.microsoft.com/office/powerpoint/2010/main" val="3775033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Verilerin İşlenmesi</a:t>
            </a:r>
          </a:p>
        </p:txBody>
      </p:sp>
      <p:sp>
        <p:nvSpPr>
          <p:cNvPr id="3" name="İçerik Yer Tutucusu 2"/>
          <p:cNvSpPr>
            <a:spLocks noGrp="1"/>
          </p:cNvSpPr>
          <p:nvPr>
            <p:ph idx="1"/>
          </p:nvPr>
        </p:nvSpPr>
        <p:spPr>
          <a:xfrm>
            <a:off x="1150601" y="2457450"/>
            <a:ext cx="6686550" cy="2833217"/>
          </a:xfrm>
        </p:spPr>
        <p:txBody>
          <a:bodyPr>
            <a:normAutofit/>
          </a:bodyPr>
          <a:lstStyle/>
          <a:p>
            <a:r>
              <a:rPr lang="tr-TR" sz="1800" b="1" dirty="0" err="1"/>
              <a:t>Tablolaştırmak</a:t>
            </a:r>
            <a:r>
              <a:rPr lang="tr-TR" sz="1800" b="1" dirty="0"/>
              <a:t> için veri hazırlamanın ilk adımı soru formunun yazılmasıdır.</a:t>
            </a:r>
          </a:p>
          <a:p>
            <a:r>
              <a:rPr lang="tr-TR" sz="1800" b="1" dirty="0"/>
              <a:t>Cevaplanan soru formlarındaki tüm cevapların kodlanarak işlenmesi için tüm soruların cevaplanmış olması gerekir.</a:t>
            </a:r>
          </a:p>
          <a:p>
            <a:r>
              <a:rPr lang="tr-TR" sz="1800" b="1" dirty="0"/>
              <a:t>Her bir cevaba sayısal bir kod verilir.</a:t>
            </a:r>
          </a:p>
          <a:p>
            <a:r>
              <a:rPr lang="tr-TR" sz="1800" b="1" dirty="0"/>
              <a:t>Atlanan veya cevaplanmayan sorular için de ayrı bir kod kullanılır.</a:t>
            </a:r>
          </a:p>
        </p:txBody>
      </p:sp>
    </p:spTree>
    <p:extLst>
      <p:ext uri="{BB962C8B-B14F-4D97-AF65-F5344CB8AC3E}">
        <p14:creationId xmlns:p14="http://schemas.microsoft.com/office/powerpoint/2010/main" val="4161112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8933" y="1448094"/>
            <a:ext cx="7499527" cy="3842573"/>
          </a:xfrm>
        </p:spPr>
        <p:txBody>
          <a:bodyPr>
            <a:noAutofit/>
          </a:bodyPr>
          <a:lstStyle/>
          <a:p>
            <a:r>
              <a:rPr lang="tr-TR" sz="1800" b="1" dirty="0"/>
              <a:t>Kapalı uçlu sorularda kodlama açıkça verilen cevaba belirlenen kodun verilmesiyle yapılır.</a:t>
            </a:r>
          </a:p>
          <a:p>
            <a:r>
              <a:rPr lang="tr-TR" sz="1800" b="1" dirty="0"/>
              <a:t>Açık uçlu sorularda kodlama için bir sistem geliştirilmesi gerekir. </a:t>
            </a:r>
          </a:p>
          <a:p>
            <a:r>
              <a:rPr lang="tr-TR" sz="1800" b="1" dirty="0"/>
              <a:t>Sorulara verilen cevaplar incelenerek standartlaştırılmaya çalışılır.</a:t>
            </a:r>
          </a:p>
          <a:p>
            <a:r>
              <a:rPr lang="tr-TR" sz="1800" b="1" dirty="0"/>
              <a:t>Açık uçlu soruların kodlanması için kategoriler oluşturulur. Bu kategoriler, belli sayılarda olan ortak cevaplardan oluşmalıdır.</a:t>
            </a:r>
          </a:p>
          <a:p>
            <a:endParaRPr lang="tr-TR" sz="1800" b="1" dirty="0"/>
          </a:p>
          <a:p>
            <a:r>
              <a:rPr lang="tr-TR" sz="1800" b="1" dirty="0"/>
              <a:t>Aynı anketin farklı kişiler tarafından aynı şekilde kodlanabiliyor olması gerekmektedir. </a:t>
            </a:r>
          </a:p>
        </p:txBody>
      </p:sp>
    </p:spTree>
    <p:extLst>
      <p:ext uri="{BB962C8B-B14F-4D97-AF65-F5344CB8AC3E}">
        <p14:creationId xmlns:p14="http://schemas.microsoft.com/office/powerpoint/2010/main" val="230304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smtClean="0"/>
              <a:t>Dersin Kaynakları</a:t>
            </a:r>
            <a:endParaRPr lang="tr-TR"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i="1" dirty="0" err="1" smtClean="0"/>
              <a:t>Celinda</a:t>
            </a:r>
            <a:r>
              <a:rPr lang="tr-TR" sz="2400" i="1" dirty="0" smtClean="0"/>
              <a:t> C. Lake, Pat </a:t>
            </a:r>
            <a:r>
              <a:rPr lang="tr-TR" sz="2400" i="1" dirty="0" err="1" smtClean="0"/>
              <a:t>Callbek</a:t>
            </a:r>
            <a:r>
              <a:rPr lang="tr-TR" sz="2400" i="1" dirty="0" smtClean="0"/>
              <a:t> </a:t>
            </a:r>
            <a:r>
              <a:rPr lang="tr-TR" sz="2400" i="1" dirty="0" err="1" smtClean="0"/>
              <a:t>Harper</a:t>
            </a:r>
            <a:r>
              <a:rPr lang="tr-TR" sz="2400" i="1" dirty="0" smtClean="0"/>
              <a:t>, Kamuoyu Araştırmaları, Eğitim Kitabevi Yayınları </a:t>
            </a:r>
          </a:p>
          <a:p>
            <a:r>
              <a:rPr lang="tr-TR" sz="2400" i="1" dirty="0" smtClean="0"/>
              <a:t>Kavak Bahtışen, Pazarlama ve Pazar Araştırmaları, Detay Yayıncılık,</a:t>
            </a:r>
          </a:p>
          <a:p>
            <a:r>
              <a:rPr lang="tr-TR" sz="2400" i="1" dirty="0" smtClean="0"/>
              <a:t>Güz Nurettin, Haberde Yönlendirme ve Kamuoyu Araştırmaları, Nobel Yayıncılık</a:t>
            </a:r>
          </a:p>
          <a:p>
            <a:r>
              <a:rPr lang="tr-TR" sz="2400" i="1" dirty="0" err="1" smtClean="0"/>
              <a:t>Terkan</a:t>
            </a:r>
            <a:r>
              <a:rPr lang="tr-TR" sz="2400" i="1" dirty="0" smtClean="0"/>
              <a:t> Banu, Gündem Belirleme, Tablet Kitabevi</a:t>
            </a:r>
          </a:p>
          <a:p>
            <a:r>
              <a:rPr lang="tr-TR" sz="2400" i="1" dirty="0" err="1" smtClean="0"/>
              <a:t>Arsev</a:t>
            </a:r>
            <a:r>
              <a:rPr lang="tr-TR" sz="2400" i="1" dirty="0" smtClean="0"/>
              <a:t> Bektaş, Kamuoyu İletişim ve Demokrasi, Bağlam </a:t>
            </a:r>
            <a:r>
              <a:rPr lang="tr-TR" sz="2400" i="1" dirty="0" smtClean="0"/>
              <a:t>Yayınevi</a:t>
            </a:r>
          </a:p>
          <a:p>
            <a:r>
              <a:rPr lang="tr-TR" sz="2400" i="1" dirty="0" smtClean="0"/>
              <a:t>Ali Yıldırım, Hasan Şimşek, Sosyal Bilimlerde Nitel Araştırma Yöntemleri, </a:t>
            </a:r>
            <a:r>
              <a:rPr lang="tr-TR" sz="2400" i="1" smtClean="0"/>
              <a:t>Seçkin Yayınevi</a:t>
            </a:r>
            <a:endParaRPr lang="tr-TR" sz="2400" i="1" dirty="0" smtClean="0"/>
          </a:p>
          <a:p>
            <a:endParaRPr lang="tr-TR" dirty="0"/>
          </a:p>
        </p:txBody>
      </p:sp>
    </p:spTree>
    <p:extLst>
      <p:ext uri="{BB962C8B-B14F-4D97-AF65-F5344CB8AC3E}">
        <p14:creationId xmlns:p14="http://schemas.microsoft.com/office/powerpoint/2010/main" val="3663536510"/>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ders 4</Template>
  <TotalTime>2</TotalTime>
  <Words>847</Words>
  <Application>Microsoft Office PowerPoint</Application>
  <PresentationFormat>Ekran Gösterisi (4:3)</PresentationFormat>
  <Paragraphs>101</Paragraphs>
  <Slides>17</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17</vt:i4>
      </vt:variant>
    </vt:vector>
  </HeadingPairs>
  <TitlesOfParts>
    <vt:vector size="19" baseType="lpstr">
      <vt:lpstr>Arial</vt:lpstr>
      <vt:lpstr>Varsayılan Tasarım</vt:lpstr>
      <vt:lpstr>PowerPoint Sunusu</vt:lpstr>
      <vt:lpstr>Kamuoyu ve Pazar Araştırmalarında Örneklem</vt:lpstr>
      <vt:lpstr>PowerPoint Sunusu</vt:lpstr>
      <vt:lpstr>Örneklemin Amacı</vt:lpstr>
      <vt:lpstr>Örneklem Tanımlanırken Önemli Noktalar</vt:lpstr>
      <vt:lpstr>Örneklem Çatısı</vt:lpstr>
      <vt:lpstr>KATMANLI ÖRNEKLEM</vt:lpstr>
      <vt:lpstr>Örneklem Genişliğini Etkileyen Unsurlar</vt:lpstr>
      <vt:lpstr>Örneklem Belirleme Yöntemleri</vt:lpstr>
      <vt:lpstr>Tesadüfi Başlama</vt:lpstr>
      <vt:lpstr>Olasılığa Dayalı Örneklem Seçim </vt:lpstr>
      <vt:lpstr>Olasılığa Dayalı Olmayan (Yargısal) Örneklem Seçimi</vt:lpstr>
      <vt:lpstr>Gelişigüzel Örneklem</vt:lpstr>
      <vt:lpstr>Amaçsal Örneklem</vt:lpstr>
      <vt:lpstr>Verilerin İşlenmesi</vt:lpstr>
      <vt:lpstr>PowerPoint Sunusu</vt:lpstr>
      <vt:lpstr>Dersin Kaynakları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Burcu</dc:creator>
  <cp:lastModifiedBy>Burcu</cp:lastModifiedBy>
  <cp:revision>1</cp:revision>
  <cp:lastPrinted>1601-01-01T00:00:00Z</cp:lastPrinted>
  <dcterms:created xsi:type="dcterms:W3CDTF">2020-03-18T11:20:29Z</dcterms:created>
  <dcterms:modified xsi:type="dcterms:W3CDTF">2020-03-18T11:23:25Z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